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  <p:embeddedFont>
      <p:font typeface="Montserrat" panose="00000500000000000000" pitchFamily="2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hqVS8KkKswaJ6VWqTbTIaeJ90wH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492A670-4074-AB7A-47BE-DF11A59B213E}" name="Thebi Mhlongo (ML)" initials="TM(" userId="S::Mhlongml@telkom.co.za::1b0ea131-e78b-4534-a949-6b97227bfba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21" Type="http://schemas.microsoft.com/office/2018/10/relationships/authors" Target="author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2" name="Google Shape;15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ZA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9_Full Blank">
  <p:cSld name="39_Full 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12768" y="6361411"/>
            <a:ext cx="369706" cy="29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spcBef>
                <a:spcPts val="0"/>
              </a:spcBef>
              <a:buNone/>
              <a:defRPr sz="1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spcBef>
                <a:spcPts val="0"/>
              </a:spcBef>
              <a:buNone/>
              <a:defRPr sz="1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spcBef>
                <a:spcPts val="0"/>
              </a:spcBef>
              <a:buNone/>
              <a:defRPr sz="1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spcBef>
                <a:spcPts val="0"/>
              </a:spcBef>
              <a:buNone/>
              <a:defRPr sz="1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spcBef>
                <a:spcPts val="0"/>
              </a:spcBef>
              <a:buNone/>
              <a:defRPr sz="1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spcBef>
                <a:spcPts val="0"/>
              </a:spcBef>
              <a:buNone/>
              <a:defRPr sz="1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spcBef>
                <a:spcPts val="0"/>
              </a:spcBef>
              <a:buNone/>
              <a:defRPr sz="1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spcBef>
                <a:spcPts val="0"/>
              </a:spcBef>
              <a:buNone/>
              <a:defRPr sz="1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cxnSp>
        <p:nvCxnSpPr>
          <p:cNvPr id="17" name="Google Shape;17;p4"/>
          <p:cNvCxnSpPr/>
          <p:nvPr/>
        </p:nvCxnSpPr>
        <p:spPr>
          <a:xfrm>
            <a:off x="1103335" y="6427356"/>
            <a:ext cx="1232" cy="208523"/>
          </a:xfrm>
          <a:prstGeom prst="straightConnector1">
            <a:avLst/>
          </a:prstGeom>
          <a:noFill/>
          <a:ln w="19050" cap="rnd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fcSlideMaster.39_Full BlankFooter" descr="Internal Use">
            <a:extLst>
              <a:ext uri="{FF2B5EF4-FFF2-40B4-BE49-F238E27FC236}">
                <a16:creationId xmlns:a16="http://schemas.microsoft.com/office/drawing/2014/main" id="{4192312A-A86B-949A-542E-D0227CE3A520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39_Full BlankHeader" descr=" ">
            <a:extLst>
              <a:ext uri="{FF2B5EF4-FFF2-40B4-BE49-F238E27FC236}">
                <a16:creationId xmlns:a16="http://schemas.microsoft.com/office/drawing/2014/main" id="{B764C515-FEE8-4C3F-6520-A9511D641414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32" name="Google Shape;32;p6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33" name="Google Shape;33;p6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4" name="Google Shape;34;p6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35" name="Google Shape;35;p6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" name="fcSlideMaster.TITLEFooter" descr="Internal Use">
            <a:extLst>
              <a:ext uri="{FF2B5EF4-FFF2-40B4-BE49-F238E27FC236}">
                <a16:creationId xmlns:a16="http://schemas.microsoft.com/office/drawing/2014/main" id="{2E3107B0-F824-1BC5-334D-603127155611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TITLEHeader" descr=" ">
            <a:extLst>
              <a:ext uri="{FF2B5EF4-FFF2-40B4-BE49-F238E27FC236}">
                <a16:creationId xmlns:a16="http://schemas.microsoft.com/office/drawing/2014/main" id="{B9239FF3-0B36-AFFA-8E36-2DAC4CD72042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42" name="Google Shape;42;p7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43" name="Google Shape;43;p7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44" name="Google Shape;44;p7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45" name="Google Shape;45;p7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" name="fcSlideMaster.OBJECTFooter" descr="Internal Use">
            <a:extLst>
              <a:ext uri="{FF2B5EF4-FFF2-40B4-BE49-F238E27FC236}">
                <a16:creationId xmlns:a16="http://schemas.microsoft.com/office/drawing/2014/main" id="{F4FB6B95-31A2-42B8-F38F-A46B9D3038BE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OBJECTHeader" descr=" ">
            <a:extLst>
              <a:ext uri="{FF2B5EF4-FFF2-40B4-BE49-F238E27FC236}">
                <a16:creationId xmlns:a16="http://schemas.microsoft.com/office/drawing/2014/main" id="{E2783273-48B1-200C-BAB6-D9833F7E3C90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52" name="Google Shape;52;p8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53" name="Google Shape;53;p8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54" name="Google Shape;54;p8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55" name="Google Shape;55;p8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" name="fcSlideMaster.SECTION_HEADERFooter" descr="Internal Use">
            <a:extLst>
              <a:ext uri="{FF2B5EF4-FFF2-40B4-BE49-F238E27FC236}">
                <a16:creationId xmlns:a16="http://schemas.microsoft.com/office/drawing/2014/main" id="{A87ABB8F-A852-650F-AA1C-B146AD6CA638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SECTION_HEADERHeader" descr=" ">
            <a:extLst>
              <a:ext uri="{FF2B5EF4-FFF2-40B4-BE49-F238E27FC236}">
                <a16:creationId xmlns:a16="http://schemas.microsoft.com/office/drawing/2014/main" id="{50A18AB8-CA65-9EBC-682E-87FE59433257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63" name="Google Shape;63;p9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64" name="Google Shape;64;p9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65" name="Google Shape;65;p9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66" name="Google Shape;66;p9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" name="fcSlideMaster.TWO_OBJECTSFooter" descr="Internal Use">
            <a:extLst>
              <a:ext uri="{FF2B5EF4-FFF2-40B4-BE49-F238E27FC236}">
                <a16:creationId xmlns:a16="http://schemas.microsoft.com/office/drawing/2014/main" id="{971C7D74-6EAF-12D4-3371-ACD5E67FBE71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TWO_OBJECTSHeader" descr=" ">
            <a:extLst>
              <a:ext uri="{FF2B5EF4-FFF2-40B4-BE49-F238E27FC236}">
                <a16:creationId xmlns:a16="http://schemas.microsoft.com/office/drawing/2014/main" id="{8F16F80B-03F6-86FC-1A1B-F11EF22B3AD7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76" name="Google Shape;76;p10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77" name="Google Shape;77;p10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78" name="Google Shape;78;p10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79" name="Google Shape;79;p10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" name="fcSlideMaster.TWO_OBJECTS_WITH_TEXTFooter" descr="Internal Use">
            <a:extLst>
              <a:ext uri="{FF2B5EF4-FFF2-40B4-BE49-F238E27FC236}">
                <a16:creationId xmlns:a16="http://schemas.microsoft.com/office/drawing/2014/main" id="{FE7F6D65-61A8-DF28-8BD2-FD27761CD88D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TWO_OBJECTS_WITH_TEXTHeader" descr=" ">
            <a:extLst>
              <a:ext uri="{FF2B5EF4-FFF2-40B4-BE49-F238E27FC236}">
                <a16:creationId xmlns:a16="http://schemas.microsoft.com/office/drawing/2014/main" id="{999AAEDC-7C06-F36F-24D3-4529DC490B7F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85" name="Google Shape;85;p11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86" name="Google Shape;86;p11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87" name="Google Shape;87;p11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88" name="Google Shape;88;p11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" name="fcSlideMaster.TITLE_ONLYFooter" descr="Internal Use">
            <a:extLst>
              <a:ext uri="{FF2B5EF4-FFF2-40B4-BE49-F238E27FC236}">
                <a16:creationId xmlns:a16="http://schemas.microsoft.com/office/drawing/2014/main" id="{1FF09CAD-A8F6-3297-0F69-9D8DDFEEA2D5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TITLE_ONLYHeader" descr=" ">
            <a:extLst>
              <a:ext uri="{FF2B5EF4-FFF2-40B4-BE49-F238E27FC236}">
                <a16:creationId xmlns:a16="http://schemas.microsoft.com/office/drawing/2014/main" id="{5CDDAA0D-47E6-3736-1AC0-A74F00E7C69E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96" name="Google Shape;96;p12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97" name="Google Shape;97;p12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98" name="Google Shape;98;p12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99" name="Google Shape;99;p12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" name="fcSlideMaster.OBJECT_WITH_CAPTION_TEXTFooter" descr="Internal Use">
            <a:extLst>
              <a:ext uri="{FF2B5EF4-FFF2-40B4-BE49-F238E27FC236}">
                <a16:creationId xmlns:a16="http://schemas.microsoft.com/office/drawing/2014/main" id="{62763B43-05C8-EABB-2452-B8033E177A07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OBJECT_WITH_CAPTION_TEXTHeader" descr=" ">
            <a:extLst>
              <a:ext uri="{FF2B5EF4-FFF2-40B4-BE49-F238E27FC236}">
                <a16:creationId xmlns:a16="http://schemas.microsoft.com/office/drawing/2014/main" id="{1AEB3422-8485-D28F-C840-1043C9E3016F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107" name="Google Shape;107;p13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108" name="Google Shape;108;p13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09" name="Google Shape;109;p13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110" name="Google Shape;110;p13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" name="fcSlideMaster.PICTURE_WITH_CAPTION_TEXTFooter" descr="Internal Use">
            <a:extLst>
              <a:ext uri="{FF2B5EF4-FFF2-40B4-BE49-F238E27FC236}">
                <a16:creationId xmlns:a16="http://schemas.microsoft.com/office/drawing/2014/main" id="{E3FE5D11-5550-A83D-0637-04C294A18A1C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PICTURE_WITH_CAPTION_TEXTHeader" descr=" ">
            <a:extLst>
              <a:ext uri="{FF2B5EF4-FFF2-40B4-BE49-F238E27FC236}">
                <a16:creationId xmlns:a16="http://schemas.microsoft.com/office/drawing/2014/main" id="{BEB1181C-9D10-6A06-7646-868A8B436A38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117" name="Google Shape;117;p14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118" name="Google Shape;118;p14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19" name="Google Shape;119;p14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120" name="Google Shape;120;p14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" name="fcSlideMaster.VERTICAL_TEXTFooter" descr="Internal Use">
            <a:extLst>
              <a:ext uri="{FF2B5EF4-FFF2-40B4-BE49-F238E27FC236}">
                <a16:creationId xmlns:a16="http://schemas.microsoft.com/office/drawing/2014/main" id="{DDBDF425-1847-7A96-A32B-24297712E2D5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VERTICAL_TEXTHeader" descr=" ">
            <a:extLst>
              <a:ext uri="{FF2B5EF4-FFF2-40B4-BE49-F238E27FC236}">
                <a16:creationId xmlns:a16="http://schemas.microsoft.com/office/drawing/2014/main" id="{C1433A6F-0285-4580-ADA6-74C6EB419412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127" name="Google Shape;127;p15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128" name="Google Shape;128;p15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29" name="Google Shape;129;p15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130" name="Google Shape;130;p15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" name="fcSlideMaster.VERTICAL_TITLE_AND_VERTICAL_TEXTFooter" descr="Internal Use">
            <a:extLst>
              <a:ext uri="{FF2B5EF4-FFF2-40B4-BE49-F238E27FC236}">
                <a16:creationId xmlns:a16="http://schemas.microsoft.com/office/drawing/2014/main" id="{0BD0A7C5-05A7-1C4E-5AEA-CA86247A0952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VERTICAL_TITLE_AND_VERTICAL_TEXTHeader" descr=" ">
            <a:extLst>
              <a:ext uri="{FF2B5EF4-FFF2-40B4-BE49-F238E27FC236}">
                <a16:creationId xmlns:a16="http://schemas.microsoft.com/office/drawing/2014/main" id="{6702E543-2646-0E0F-D9B0-D77167B8D5DE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line">
  <p:cSld name="Keylin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>
            <a:spLocks noGrp="1"/>
          </p:cNvSpPr>
          <p:nvPr>
            <p:ph type="title"/>
          </p:nvPr>
        </p:nvSpPr>
        <p:spPr>
          <a:xfrm>
            <a:off x="300784" y="158637"/>
            <a:ext cx="115659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body" idx="1"/>
          </p:nvPr>
        </p:nvSpPr>
        <p:spPr>
          <a:xfrm>
            <a:off x="300784" y="985149"/>
            <a:ext cx="11558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sldNum" idx="12"/>
          </p:nvPr>
        </p:nvSpPr>
        <p:spPr>
          <a:xfrm>
            <a:off x="300783" y="6325870"/>
            <a:ext cx="468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body" idx="2"/>
          </p:nvPr>
        </p:nvSpPr>
        <p:spPr>
          <a:xfrm>
            <a:off x="862231" y="6322956"/>
            <a:ext cx="6732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36" name="Google Shape;136;p16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137" name="Google Shape;137;p16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38" name="Google Shape;138;p16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139" name="Google Shape;139;p16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" name="fcSlideMaster.KeylineFooter" descr="Internal Use">
            <a:extLst>
              <a:ext uri="{FF2B5EF4-FFF2-40B4-BE49-F238E27FC236}">
                <a16:creationId xmlns:a16="http://schemas.microsoft.com/office/drawing/2014/main" id="{B0B748DE-353C-A71C-9E2D-6FE833031580}"/>
              </a:ext>
            </a:extLst>
          </p:cNvPr>
          <p:cNvSpPr txBox="1"/>
          <p:nvPr userDrawn="1"/>
        </p:nvSpPr>
        <p:spPr>
          <a:xfrm>
            <a:off x="0" y="649986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0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3" name="hcSlideMaster.KeylineHeader" descr=" ">
            <a:extLst>
              <a:ext uri="{FF2B5EF4-FFF2-40B4-BE49-F238E27FC236}">
                <a16:creationId xmlns:a16="http://schemas.microsoft.com/office/drawing/2014/main" id="{F0F65174-6A65-CF19-B5BC-60B3EAB5B030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ZA" sz="1100" b="1" i="0" u="none" baseline="0">
                <a:solidFill>
                  <a:srgbClr val="999999"/>
                </a:solidFill>
                <a:latin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">
  <p:cSld name="Title Conten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7"/>
          <p:cNvSpPr txBox="1">
            <a:spLocks noGrp="1"/>
          </p:cNvSpPr>
          <p:nvPr>
            <p:ph type="title"/>
          </p:nvPr>
        </p:nvSpPr>
        <p:spPr>
          <a:xfrm>
            <a:off x="300784" y="158637"/>
            <a:ext cx="115659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2" name="Google Shape;142;p17"/>
          <p:cNvSpPr txBox="1">
            <a:spLocks noGrp="1"/>
          </p:cNvSpPr>
          <p:nvPr>
            <p:ph type="body" idx="1"/>
          </p:nvPr>
        </p:nvSpPr>
        <p:spPr>
          <a:xfrm>
            <a:off x="300784" y="1139487"/>
            <a:ext cx="11566500" cy="49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302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302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302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3" name="Google Shape;143;p17"/>
          <p:cNvSpPr txBox="1">
            <a:spLocks noGrp="1"/>
          </p:cNvSpPr>
          <p:nvPr>
            <p:ph type="body" idx="2"/>
          </p:nvPr>
        </p:nvSpPr>
        <p:spPr>
          <a:xfrm>
            <a:off x="862231" y="6322956"/>
            <a:ext cx="6732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4" name="Google Shape;144;p17"/>
          <p:cNvSpPr txBox="1">
            <a:spLocks noGrp="1"/>
          </p:cNvSpPr>
          <p:nvPr>
            <p:ph type="sldNum" idx="12"/>
          </p:nvPr>
        </p:nvSpPr>
        <p:spPr>
          <a:xfrm>
            <a:off x="300783" y="6325870"/>
            <a:ext cx="468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Montserrat"/>
              <a:buNone/>
              <a:defRPr sz="1100" b="0" i="0" u="none" strike="noStrike" cap="none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145" name="Google Shape;145;p17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146" name="Google Shape;146;p17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47" name="Google Shape;147;p17" descr="Internal Use"/>
          <p:cNvSpPr txBox="1"/>
          <p:nvPr/>
        </p:nvSpPr>
        <p:spPr>
          <a:xfrm>
            <a:off x="0" y="649986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0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Internal Use</a:t>
            </a:r>
            <a:endParaRPr/>
          </a:p>
        </p:txBody>
      </p:sp>
      <p:sp>
        <p:nvSpPr>
          <p:cNvPr id="148" name="Google Shape;148;p17" descr=" "/>
          <p:cNvSpPr txBox="1"/>
          <p:nvPr/>
        </p:nvSpPr>
        <p:spPr>
          <a:xfrm>
            <a:off x="0" y="0"/>
            <a:ext cx="1219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100" b="1" i="0" u="non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1"/>
          <p:cNvGrpSpPr/>
          <p:nvPr/>
        </p:nvGrpSpPr>
        <p:grpSpPr>
          <a:xfrm>
            <a:off x="116623" y="63311"/>
            <a:ext cx="11989509" cy="6731377"/>
            <a:chOff x="-193137" y="-64455"/>
            <a:chExt cx="11989509" cy="6738115"/>
          </a:xfrm>
        </p:grpSpPr>
        <p:sp>
          <p:nvSpPr>
            <p:cNvPr id="155" name="Google Shape;155;p1"/>
            <p:cNvSpPr/>
            <p:nvPr/>
          </p:nvSpPr>
          <p:spPr>
            <a:xfrm>
              <a:off x="-69827" y="-64455"/>
              <a:ext cx="1953662" cy="23006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-193137" y="3935622"/>
              <a:ext cx="2275605" cy="5300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entury Gothic"/>
                <a:buNone/>
              </a:pPr>
              <a:r>
                <a:rPr lang="en-ZA" sz="1600" b="1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Description</a:t>
              </a:r>
              <a:endParaRPr sz="16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157" name="Google Shape;157;p1"/>
            <p:cNvGrpSpPr/>
            <p:nvPr/>
          </p:nvGrpSpPr>
          <p:grpSpPr>
            <a:xfrm>
              <a:off x="-176518" y="3935622"/>
              <a:ext cx="4742550" cy="2738038"/>
              <a:chOff x="-176518" y="3935622"/>
              <a:chExt cx="4742550" cy="2738038"/>
            </a:xfrm>
          </p:grpSpPr>
          <p:sp>
            <p:nvSpPr>
              <p:cNvPr id="158" name="Google Shape;158;p1"/>
              <p:cNvSpPr/>
              <p:nvPr/>
            </p:nvSpPr>
            <p:spPr>
              <a:xfrm>
                <a:off x="-176518" y="4465710"/>
                <a:ext cx="2258986" cy="220795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200"/>
                  <a:buFont typeface="Calibri"/>
                  <a:buNone/>
                </a:pPr>
                <a:endParaRPr sz="1200" b="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grpSp>
            <p:nvGrpSpPr>
              <p:cNvPr id="159" name="Google Shape;159;p1"/>
              <p:cNvGrpSpPr/>
              <p:nvPr/>
            </p:nvGrpSpPr>
            <p:grpSpPr>
              <a:xfrm>
                <a:off x="2280715" y="3935622"/>
                <a:ext cx="2285317" cy="2738038"/>
                <a:chOff x="2280715" y="3935622"/>
                <a:chExt cx="2285317" cy="2738038"/>
              </a:xfrm>
            </p:grpSpPr>
            <p:sp>
              <p:nvSpPr>
                <p:cNvPr id="160" name="Google Shape;160;p1"/>
                <p:cNvSpPr/>
                <p:nvPr/>
              </p:nvSpPr>
              <p:spPr>
                <a:xfrm>
                  <a:off x="2290427" y="3935622"/>
                  <a:ext cx="2275605" cy="53008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600"/>
                    <a:buFont typeface="Century Gothic"/>
                    <a:buNone/>
                  </a:pPr>
                  <a:r>
                    <a:rPr lang="en-ZA" sz="1600" b="1" i="0" u="none" strike="noStrike" cap="none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Business Needs</a:t>
                  </a:r>
                  <a:endParaRPr sz="1600" b="1" i="0" u="none" strike="noStrike" cap="none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61" name="Google Shape;161;p1"/>
                <p:cNvSpPr/>
                <p:nvPr/>
              </p:nvSpPr>
              <p:spPr>
                <a:xfrm>
                  <a:off x="2280715" y="4465710"/>
                  <a:ext cx="2268697" cy="220795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Century Gothic"/>
                    <a:buNone/>
                  </a:pPr>
                  <a:r>
                    <a:rPr lang="en-ZA" sz="1200" b="0" i="0" u="none" strike="noStrike" cap="none">
                      <a:solidFill>
                        <a:srgbClr val="00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 </a:t>
                  </a:r>
                  <a:endParaRPr sz="1200" b="0" i="0" u="none" strike="noStrike" cap="none">
                    <a:solidFill>
                      <a:srgbClr val="000000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</p:grpSp>
        <p:sp>
          <p:nvSpPr>
            <p:cNvPr id="162" name="Google Shape;162;p1"/>
            <p:cNvSpPr/>
            <p:nvPr/>
          </p:nvSpPr>
          <p:spPr>
            <a:xfrm>
              <a:off x="7032977" y="519288"/>
              <a:ext cx="4676218" cy="5541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n-ZA" sz="2000" b="1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Key Highlights</a:t>
              </a:r>
              <a:endParaRPr sz="2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3" name="Google Shape;163;p1"/>
            <p:cNvSpPr/>
            <p:nvPr/>
          </p:nvSpPr>
          <p:spPr>
            <a:xfrm>
              <a:off x="7077324" y="1133980"/>
              <a:ext cx="4631871" cy="553968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4" name="Google Shape;164;p1"/>
            <p:cNvGrpSpPr/>
            <p:nvPr/>
          </p:nvGrpSpPr>
          <p:grpSpPr>
            <a:xfrm>
              <a:off x="7193921" y="1217072"/>
              <a:ext cx="4602451" cy="5456588"/>
              <a:chOff x="7193921" y="1217072"/>
              <a:chExt cx="4602451" cy="5456588"/>
            </a:xfrm>
          </p:grpSpPr>
          <p:grpSp>
            <p:nvGrpSpPr>
              <p:cNvPr id="165" name="Google Shape;165;p1"/>
              <p:cNvGrpSpPr/>
              <p:nvPr/>
            </p:nvGrpSpPr>
            <p:grpSpPr>
              <a:xfrm>
                <a:off x="7193921" y="1217072"/>
                <a:ext cx="4602451" cy="1041806"/>
                <a:chOff x="7009572" y="1059960"/>
                <a:chExt cx="4602451" cy="1041806"/>
              </a:xfrm>
            </p:grpSpPr>
            <p:grpSp>
              <p:nvGrpSpPr>
                <p:cNvPr id="166" name="Google Shape;166;p1"/>
                <p:cNvGrpSpPr/>
                <p:nvPr/>
              </p:nvGrpSpPr>
              <p:grpSpPr>
                <a:xfrm>
                  <a:off x="7009572" y="1059960"/>
                  <a:ext cx="4602451" cy="1041806"/>
                  <a:chOff x="7009572" y="1059960"/>
                  <a:chExt cx="4602451" cy="1041806"/>
                </a:xfrm>
              </p:grpSpPr>
              <p:grpSp>
                <p:nvGrpSpPr>
                  <p:cNvPr id="167" name="Google Shape;167;p1"/>
                  <p:cNvGrpSpPr/>
                  <p:nvPr/>
                </p:nvGrpSpPr>
                <p:grpSpPr>
                  <a:xfrm>
                    <a:off x="7009572" y="1059960"/>
                    <a:ext cx="4602451" cy="1041806"/>
                    <a:chOff x="1060035" y="891720"/>
                    <a:chExt cx="4602451" cy="1041806"/>
                  </a:xfrm>
                </p:grpSpPr>
                <p:sp>
                  <p:nvSpPr>
                    <p:cNvPr id="168" name="Google Shape;168;p1"/>
                    <p:cNvSpPr/>
                    <p:nvPr/>
                  </p:nvSpPr>
                  <p:spPr>
                    <a:xfrm>
                      <a:off x="1060035" y="891720"/>
                      <a:ext cx="803100" cy="803100"/>
                    </a:xfrm>
                    <a:prstGeom prst="donut">
                      <a:avLst>
                        <a:gd name="adj" fmla="val 8736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700"/>
                        <a:buFont typeface="Calibri"/>
                        <a:buNone/>
                      </a:pPr>
                      <a:endParaRPr sz="2700" b="0" i="0" u="none" strike="noStrike" cap="none">
                        <a:solidFill>
                          <a:srgbClr val="3F3F3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grpSp>
                  <p:nvGrpSpPr>
                    <p:cNvPr id="169" name="Google Shape;169;p1"/>
                    <p:cNvGrpSpPr/>
                    <p:nvPr/>
                  </p:nvGrpSpPr>
                  <p:grpSpPr>
                    <a:xfrm>
                      <a:off x="2050357" y="946953"/>
                      <a:ext cx="3612129" cy="986573"/>
                      <a:chOff x="8306213" y="1538299"/>
                      <a:chExt cx="2883743" cy="861096"/>
                    </a:xfrm>
                  </p:grpSpPr>
                  <p:sp>
                    <p:nvSpPr>
                      <p:cNvPr id="170" name="Google Shape;170;p1"/>
                      <p:cNvSpPr txBox="1"/>
                      <p:nvPr/>
                    </p:nvSpPr>
                    <p:spPr>
                      <a:xfrm>
                        <a:off x="8316000" y="1834738"/>
                        <a:ext cx="2873956" cy="5646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171450" marR="0" lvl="0" indent="-17145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200"/>
                          <a:buFont typeface="Arial" panose="020B0604020202020204" pitchFamily="34" charset="0"/>
                          <a:buChar char="•"/>
                        </a:pPr>
                        <a:r>
                          <a:rPr lang="en-ZA" sz="1200" b="0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R3,3mil in FY2024</a:t>
                        </a:r>
                      </a:p>
                      <a:p>
                        <a:pPr marL="171450" marR="0" lvl="0" indent="-17145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200"/>
                          <a:buFont typeface="Arial" panose="020B0604020202020204" pitchFamily="34" charset="0"/>
                          <a:buChar char="•"/>
                        </a:pPr>
                        <a:r>
                          <a:rPr lang="en-ZA" sz="1200" dirty="0"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R1.5mil generated </a:t>
                        </a:r>
                        <a:r>
                          <a:rPr lang="en-ZA" sz="1200" dirty="0" err="1"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thriugh</a:t>
                        </a:r>
                        <a:r>
                          <a:rPr lang="en-ZA" sz="1200" dirty="0"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 Telkom in FY2024</a:t>
                        </a:r>
                        <a:endParaRPr lang="en-ZA" sz="1200" b="0" i="0" u="none" strike="noStrike" cap="non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endParaRPr>
                      </a:p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200"/>
                          <a:buFont typeface="Century Gothic"/>
                          <a:buNone/>
                        </a:pPr>
                        <a:endParaRPr sz="1200" b="0" i="0" u="none" strike="noStrike" cap="non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endParaRPr>
                      </a:p>
                    </p:txBody>
                  </p:sp>
                  <p:sp>
                    <p:nvSpPr>
                      <p:cNvPr id="171" name="Google Shape;171;p1"/>
                      <p:cNvSpPr txBox="1"/>
                      <p:nvPr/>
                    </p:nvSpPr>
                    <p:spPr>
                      <a:xfrm>
                        <a:off x="8306213" y="1538299"/>
                        <a:ext cx="2487300" cy="26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Century Gothic"/>
                          <a:buNone/>
                        </a:pPr>
                        <a:r>
                          <a:rPr lang="en-ZA" sz="1400" b="1" i="0" u="none" strike="noStrike" cap="none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Revenue to date</a:t>
                        </a:r>
                        <a:endParaRPr/>
                      </a:p>
                    </p:txBody>
                  </p:sp>
                </p:grpSp>
              </p:grpSp>
              <p:cxnSp>
                <p:nvCxnSpPr>
                  <p:cNvPr id="172" name="Google Shape;172;p1"/>
                  <p:cNvCxnSpPr/>
                  <p:nvPr/>
                </p:nvCxnSpPr>
                <p:spPr>
                  <a:xfrm>
                    <a:off x="8107658" y="1454473"/>
                    <a:ext cx="2732619" cy="0"/>
                  </a:xfrm>
                  <a:prstGeom prst="straightConnector1">
                    <a:avLst/>
                  </a:prstGeom>
                  <a:noFill/>
                  <a:ln w="12700" cap="flat" cmpd="sng">
                    <a:solidFill>
                      <a:schemeClr val="accent6"/>
                    </a:solidFill>
                    <a:prstDash val="solid"/>
                    <a:miter lim="800000"/>
                    <a:headEnd type="none" w="sm" len="sm"/>
                    <a:tailEnd type="oval" w="med" len="med"/>
                  </a:ln>
                </p:spPr>
              </p:cxnSp>
            </p:grpSp>
            <p:sp>
              <p:nvSpPr>
                <p:cNvPr id="173" name="Google Shape;173;p1"/>
                <p:cNvSpPr/>
                <p:nvPr/>
              </p:nvSpPr>
              <p:spPr>
                <a:xfrm>
                  <a:off x="7315466" y="1319666"/>
                  <a:ext cx="238800" cy="283800"/>
                </a:xfrm>
                <a:prstGeom prst="chevron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4" name="Google Shape;174;p1"/>
              <p:cNvGrpSpPr/>
              <p:nvPr/>
            </p:nvGrpSpPr>
            <p:grpSpPr>
              <a:xfrm>
                <a:off x="7212971" y="2149787"/>
                <a:ext cx="4348554" cy="1299346"/>
                <a:chOff x="7028622" y="810941"/>
                <a:chExt cx="4348554" cy="1299346"/>
              </a:xfrm>
            </p:grpSpPr>
            <p:grpSp>
              <p:nvGrpSpPr>
                <p:cNvPr id="175" name="Google Shape;175;p1"/>
                <p:cNvGrpSpPr/>
                <p:nvPr/>
              </p:nvGrpSpPr>
              <p:grpSpPr>
                <a:xfrm>
                  <a:off x="7028622" y="810941"/>
                  <a:ext cx="4348554" cy="1299346"/>
                  <a:chOff x="7028622" y="810941"/>
                  <a:chExt cx="4348554" cy="1299346"/>
                </a:xfrm>
              </p:grpSpPr>
              <p:grpSp>
                <p:nvGrpSpPr>
                  <p:cNvPr id="176" name="Google Shape;176;p1"/>
                  <p:cNvGrpSpPr/>
                  <p:nvPr/>
                </p:nvGrpSpPr>
                <p:grpSpPr>
                  <a:xfrm>
                    <a:off x="7028622" y="810941"/>
                    <a:ext cx="4348554" cy="1299346"/>
                    <a:chOff x="1079085" y="642701"/>
                    <a:chExt cx="4348554" cy="1299346"/>
                  </a:xfrm>
                </p:grpSpPr>
                <p:sp>
                  <p:nvSpPr>
                    <p:cNvPr id="177" name="Google Shape;177;p1"/>
                    <p:cNvSpPr/>
                    <p:nvPr/>
                  </p:nvSpPr>
                  <p:spPr>
                    <a:xfrm>
                      <a:off x="1079085" y="739805"/>
                      <a:ext cx="803100" cy="803100"/>
                    </a:xfrm>
                    <a:prstGeom prst="donut">
                      <a:avLst>
                        <a:gd name="adj" fmla="val 8736"/>
                      </a:avLst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700"/>
                        <a:buFont typeface="Calibri"/>
                        <a:buNone/>
                      </a:pPr>
                      <a:endParaRPr sz="2700" b="0" i="0" u="none" strike="noStrike" cap="none">
                        <a:solidFill>
                          <a:srgbClr val="3F3F3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grpSp>
                  <p:nvGrpSpPr>
                    <p:cNvPr id="178" name="Google Shape;178;p1"/>
                    <p:cNvGrpSpPr/>
                    <p:nvPr/>
                  </p:nvGrpSpPr>
                  <p:grpSpPr>
                    <a:xfrm>
                      <a:off x="1863413" y="642701"/>
                      <a:ext cx="3564226" cy="1299346"/>
                      <a:chOff x="8156967" y="1272734"/>
                      <a:chExt cx="2845500" cy="1134083"/>
                    </a:xfrm>
                  </p:grpSpPr>
                  <p:sp>
                    <p:nvSpPr>
                      <p:cNvPr id="179" name="Google Shape;179;p1"/>
                      <p:cNvSpPr txBox="1"/>
                      <p:nvPr/>
                    </p:nvSpPr>
                    <p:spPr>
                      <a:xfrm>
                        <a:off x="8156967" y="1586617"/>
                        <a:ext cx="2845500" cy="82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171450" marR="0" lvl="0" indent="-17145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100"/>
                          <a:buFont typeface="Arial" panose="020B0604020202020204" pitchFamily="34" charset="0"/>
                          <a:buChar char="•"/>
                        </a:pPr>
                        <a:r>
                          <a:rPr lang="en-ZA" sz="1100" b="0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4 x permanent jobs and </a:t>
                        </a:r>
                        <a:r>
                          <a:rPr lang="en-ZA" sz="1100" b="0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  <a:extLst>
                              <a:ext uri="http://customooxmlschemas.google.com/">
  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  </a:ext>
                            </a:extLst>
                          </a:rPr>
                          <a:t>2 x contractors </a:t>
                        </a:r>
                        <a:endParaRPr sz="1100" b="0" i="0" u="none" strike="noStrike" cap="non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endParaRPr>
                      </a:p>
                      <a:p>
                        <a:pPr marL="171450" marR="0" lvl="0" indent="-17145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100"/>
                          <a:buFont typeface="Arial" panose="020B0604020202020204" pitchFamily="34" charset="0"/>
                          <a:buChar char="•"/>
                        </a:pPr>
                        <a:r>
                          <a:rPr lang="en-ZA" sz="1100" dirty="0"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49 short term jobs created via Marketplace Vouchers</a:t>
                        </a:r>
                        <a:endParaRPr sz="1100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endParaRPr>
                      </a:p>
                      <a:p>
                        <a:pPr marL="171450" marR="0" lvl="0" indent="-17145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100"/>
                          <a:buFont typeface="Arial" panose="020B0604020202020204" pitchFamily="34" charset="0"/>
                          <a:buChar char="•"/>
                        </a:pPr>
                        <a:r>
                          <a:rPr lang="en-ZA" sz="1100" b="0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289 </a:t>
                        </a:r>
                        <a:r>
                          <a:rPr lang="en-ZA" sz="1100" dirty="0"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short term jobs </a:t>
                        </a:r>
                        <a:r>
                          <a:rPr lang="en-ZA" sz="1100" b="0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through the marketplace with an average job value of R 25 000.00</a:t>
                        </a:r>
                        <a:endParaRPr sz="1100" b="0" i="0" u="none" strike="noStrike" cap="non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endParaRPr>
                      </a:p>
                    </p:txBody>
                  </p:sp>
                  <p:sp>
                    <p:nvSpPr>
                      <p:cNvPr id="180" name="Google Shape;180;p1"/>
                      <p:cNvSpPr txBox="1"/>
                      <p:nvPr/>
                    </p:nvSpPr>
                    <p:spPr>
                      <a:xfrm>
                        <a:off x="8312350" y="1272734"/>
                        <a:ext cx="2487300" cy="26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Century Gothic"/>
                          <a:buNone/>
                        </a:pPr>
                        <a:r>
                          <a:rPr lang="en-ZA" sz="1400" b="1" i="0" u="none" strike="noStrike" cap="none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Job Creation</a:t>
                        </a:r>
                        <a:endParaRPr/>
                      </a:p>
                    </p:txBody>
                  </p:sp>
                </p:grpSp>
              </p:grpSp>
              <p:cxnSp>
                <p:nvCxnSpPr>
                  <p:cNvPr id="181" name="Google Shape;181;p1"/>
                  <p:cNvCxnSpPr/>
                  <p:nvPr/>
                </p:nvCxnSpPr>
                <p:spPr>
                  <a:xfrm>
                    <a:off x="8107622" y="1110008"/>
                    <a:ext cx="2732700" cy="0"/>
                  </a:xfrm>
                  <a:prstGeom prst="straightConnector1">
                    <a:avLst/>
                  </a:prstGeom>
                  <a:noFill/>
                  <a:ln w="12700" cap="flat" cmpd="sng">
                    <a:solidFill>
                      <a:schemeClr val="accent6"/>
                    </a:solidFill>
                    <a:prstDash val="solid"/>
                    <a:miter lim="800000"/>
                    <a:headEnd type="none" w="sm" len="sm"/>
                    <a:tailEnd type="oval" w="med" len="med"/>
                  </a:ln>
                </p:spPr>
              </p:cxnSp>
            </p:grpSp>
            <p:sp>
              <p:nvSpPr>
                <p:cNvPr id="182" name="Google Shape;182;p1"/>
                <p:cNvSpPr/>
                <p:nvPr/>
              </p:nvSpPr>
              <p:spPr>
                <a:xfrm>
                  <a:off x="7334516" y="1167738"/>
                  <a:ext cx="238800" cy="283800"/>
                </a:xfrm>
                <a:prstGeom prst="chevron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3" name="Google Shape;183;p1"/>
              <p:cNvGrpSpPr/>
              <p:nvPr/>
            </p:nvGrpSpPr>
            <p:grpSpPr>
              <a:xfrm>
                <a:off x="7270124" y="3342811"/>
                <a:ext cx="4386013" cy="932451"/>
                <a:chOff x="7085775" y="822231"/>
                <a:chExt cx="4386013" cy="932451"/>
              </a:xfrm>
            </p:grpSpPr>
            <p:grpSp>
              <p:nvGrpSpPr>
                <p:cNvPr id="184" name="Google Shape;184;p1"/>
                <p:cNvGrpSpPr/>
                <p:nvPr/>
              </p:nvGrpSpPr>
              <p:grpSpPr>
                <a:xfrm>
                  <a:off x="7085775" y="822231"/>
                  <a:ext cx="4386013" cy="932451"/>
                  <a:chOff x="7085775" y="822231"/>
                  <a:chExt cx="4386013" cy="932451"/>
                </a:xfrm>
              </p:grpSpPr>
              <p:grpSp>
                <p:nvGrpSpPr>
                  <p:cNvPr id="185" name="Google Shape;185;p1"/>
                  <p:cNvGrpSpPr/>
                  <p:nvPr/>
                </p:nvGrpSpPr>
                <p:grpSpPr>
                  <a:xfrm>
                    <a:off x="7085775" y="822231"/>
                    <a:ext cx="4386013" cy="932451"/>
                    <a:chOff x="1136238" y="653991"/>
                    <a:chExt cx="4386013" cy="932451"/>
                  </a:xfrm>
                </p:grpSpPr>
                <p:sp>
                  <p:nvSpPr>
                    <p:cNvPr id="186" name="Google Shape;186;p1"/>
                    <p:cNvSpPr/>
                    <p:nvPr/>
                  </p:nvSpPr>
                  <p:spPr>
                    <a:xfrm>
                      <a:off x="1136238" y="653991"/>
                      <a:ext cx="803100" cy="803100"/>
                    </a:xfrm>
                    <a:prstGeom prst="donut">
                      <a:avLst>
                        <a:gd name="adj" fmla="val 8736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700"/>
                        <a:buFont typeface="Calibri"/>
                        <a:buNone/>
                      </a:pPr>
                      <a:endParaRPr sz="2700" b="0" i="0" u="none" strike="noStrike" cap="none">
                        <a:solidFill>
                          <a:srgbClr val="3F3F3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grpSp>
                  <p:nvGrpSpPr>
                    <p:cNvPr id="187" name="Google Shape;187;p1"/>
                    <p:cNvGrpSpPr/>
                    <p:nvPr/>
                  </p:nvGrpSpPr>
                  <p:grpSpPr>
                    <a:xfrm>
                      <a:off x="2005446" y="714660"/>
                      <a:ext cx="3516805" cy="871782"/>
                      <a:chOff x="8270360" y="1335547"/>
                      <a:chExt cx="2807642" cy="760904"/>
                    </a:xfrm>
                  </p:grpSpPr>
                  <p:sp>
                    <p:nvSpPr>
                      <p:cNvPr id="188" name="Google Shape;188;p1"/>
                      <p:cNvSpPr txBox="1"/>
                      <p:nvPr/>
                    </p:nvSpPr>
                    <p:spPr>
                      <a:xfrm>
                        <a:off x="8325514" y="1693084"/>
                        <a:ext cx="2752488" cy="4033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2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endParaRPr>
                      </a:p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200"/>
                          <a:buFont typeface="Calibri"/>
                          <a:buNone/>
                        </a:pPr>
                        <a:endParaRPr sz="12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endParaRPr>
                      </a:p>
                    </p:txBody>
                  </p:sp>
                  <p:sp>
                    <p:nvSpPr>
                      <p:cNvPr id="189" name="Google Shape;189;p1"/>
                      <p:cNvSpPr txBox="1"/>
                      <p:nvPr/>
                    </p:nvSpPr>
                    <p:spPr>
                      <a:xfrm>
                        <a:off x="8270360" y="1335547"/>
                        <a:ext cx="25713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Century Gothic"/>
                          <a:buNone/>
                        </a:pPr>
                        <a:r>
                          <a:rPr lang="en-ZA" sz="1400" b="1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Marketing and Business Development support </a:t>
                        </a:r>
                        <a:endParaRPr dirty="0"/>
                      </a:p>
                    </p:txBody>
                  </p:sp>
                </p:grpSp>
              </p:grpSp>
              <p:cxnSp>
                <p:nvCxnSpPr>
                  <p:cNvPr id="190" name="Google Shape;190;p1"/>
                  <p:cNvCxnSpPr/>
                  <p:nvPr/>
                </p:nvCxnSpPr>
                <p:spPr>
                  <a:xfrm>
                    <a:off x="8078857" y="1378707"/>
                    <a:ext cx="2732700" cy="0"/>
                  </a:xfrm>
                  <a:prstGeom prst="straightConnector1">
                    <a:avLst/>
                  </a:prstGeom>
                  <a:noFill/>
                  <a:ln w="12700" cap="flat" cmpd="sng">
                    <a:solidFill>
                      <a:schemeClr val="accent6"/>
                    </a:solidFill>
                    <a:prstDash val="solid"/>
                    <a:miter lim="800000"/>
                    <a:headEnd type="none" w="sm" len="sm"/>
                    <a:tailEnd type="oval" w="med" len="med"/>
                  </a:ln>
                </p:spPr>
              </p:cxnSp>
            </p:grpSp>
            <p:sp>
              <p:nvSpPr>
                <p:cNvPr id="191" name="Google Shape;191;p1"/>
                <p:cNvSpPr/>
                <p:nvPr/>
              </p:nvSpPr>
              <p:spPr>
                <a:xfrm>
                  <a:off x="7391669" y="1081927"/>
                  <a:ext cx="238800" cy="283800"/>
                </a:xfrm>
                <a:prstGeom prst="chevron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2" name="Google Shape;192;p1"/>
              <p:cNvGrpSpPr/>
              <p:nvPr/>
            </p:nvGrpSpPr>
            <p:grpSpPr>
              <a:xfrm>
                <a:off x="7193921" y="5201530"/>
                <a:ext cx="4567997" cy="1472130"/>
                <a:chOff x="7009572" y="1499216"/>
                <a:chExt cx="4567997" cy="1472130"/>
              </a:xfrm>
            </p:grpSpPr>
            <p:grpSp>
              <p:nvGrpSpPr>
                <p:cNvPr id="193" name="Google Shape;193;p1"/>
                <p:cNvGrpSpPr/>
                <p:nvPr/>
              </p:nvGrpSpPr>
              <p:grpSpPr>
                <a:xfrm>
                  <a:off x="7009572" y="1499216"/>
                  <a:ext cx="4567997" cy="1472130"/>
                  <a:chOff x="7009572" y="1499216"/>
                  <a:chExt cx="4567997" cy="1472130"/>
                </a:xfrm>
              </p:grpSpPr>
              <p:grpSp>
                <p:nvGrpSpPr>
                  <p:cNvPr id="194" name="Google Shape;194;p1"/>
                  <p:cNvGrpSpPr/>
                  <p:nvPr/>
                </p:nvGrpSpPr>
                <p:grpSpPr>
                  <a:xfrm>
                    <a:off x="7009572" y="1499216"/>
                    <a:ext cx="4567997" cy="1472130"/>
                    <a:chOff x="1060035" y="1330976"/>
                    <a:chExt cx="4567997" cy="1472130"/>
                  </a:xfrm>
                </p:grpSpPr>
                <p:sp>
                  <p:nvSpPr>
                    <p:cNvPr id="195" name="Google Shape;195;p1"/>
                    <p:cNvSpPr/>
                    <p:nvPr/>
                  </p:nvSpPr>
                  <p:spPr>
                    <a:xfrm>
                      <a:off x="1060035" y="1330976"/>
                      <a:ext cx="803100" cy="803100"/>
                    </a:xfrm>
                    <a:prstGeom prst="donut">
                      <a:avLst>
                        <a:gd name="adj" fmla="val 8736"/>
                      </a:avLst>
                    </a:pr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700"/>
                        <a:buFont typeface="Calibri"/>
                        <a:buNone/>
                      </a:pPr>
                      <a:endParaRPr sz="2700" b="0" i="0" u="none" strike="noStrike" cap="none">
                        <a:solidFill>
                          <a:srgbClr val="3F3F3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grpSp>
                  <p:nvGrpSpPr>
                    <p:cNvPr id="196" name="Google Shape;196;p1"/>
                    <p:cNvGrpSpPr/>
                    <p:nvPr/>
                  </p:nvGrpSpPr>
                  <p:grpSpPr>
                    <a:xfrm>
                      <a:off x="1882185" y="1533612"/>
                      <a:ext cx="3745847" cy="1269494"/>
                      <a:chOff x="8171954" y="2050355"/>
                      <a:chExt cx="2990497" cy="1108038"/>
                    </a:xfrm>
                  </p:grpSpPr>
                  <p:sp>
                    <p:nvSpPr>
                      <p:cNvPr id="197" name="Google Shape;197;p1"/>
                      <p:cNvSpPr txBox="1"/>
                      <p:nvPr/>
                    </p:nvSpPr>
                    <p:spPr>
                      <a:xfrm>
                        <a:off x="8171954" y="2338277"/>
                        <a:ext cx="2990497" cy="8201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171450" marR="0" lvl="0" indent="-17145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200"/>
                          <a:buFont typeface="Arial"/>
                          <a:buChar char="•"/>
                        </a:pPr>
                        <a:r>
                          <a:rPr lang="en-ZA" sz="1100" b="0" i="0" u="none" strike="noStrike" cap="none" dirty="0" err="1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Digify</a:t>
                        </a:r>
                        <a:r>
                          <a:rPr lang="en-ZA" sz="1100" b="0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 Africa</a:t>
                        </a:r>
                        <a:endParaRPr sz="1100" b="0" i="0" u="none" strike="noStrike" cap="non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endParaRPr>
                      </a:p>
                      <a:p>
                        <a:pPr marL="171450" marR="0" lvl="0" indent="-17145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200"/>
                          <a:buFont typeface="Arial"/>
                          <a:buChar char="•"/>
                        </a:pPr>
                        <a:r>
                          <a:rPr lang="en-ZA" sz="1100" b="0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Goethe-</a:t>
                        </a:r>
                        <a:r>
                          <a:rPr lang="en-ZA" sz="1100" b="0" i="0" u="none" strike="noStrike" cap="none" dirty="0" err="1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Institut</a:t>
                        </a:r>
                        <a:endParaRPr sz="1100" b="0" i="0" u="none" strike="noStrike" cap="non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endParaRPr>
                      </a:p>
                      <a:p>
                        <a:pPr marL="171450" marR="0" lvl="0" indent="-17145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200"/>
                          <a:buFont typeface="Arial"/>
                          <a:buChar char="•"/>
                        </a:pPr>
                        <a:r>
                          <a:rPr lang="en-ZA" sz="1100" b="0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Amazon Web Services</a:t>
                        </a:r>
                        <a:endParaRPr sz="1100" b="0" i="0" u="none" strike="noStrike" cap="non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endParaRPr>
                      </a:p>
                      <a:p>
                        <a:pPr marL="171450" marR="0" lvl="0" indent="-17145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200"/>
                          <a:buFont typeface="Arial"/>
                          <a:buChar char="•"/>
                        </a:pPr>
                        <a:r>
                          <a:rPr lang="de-DE" sz="1100" b="0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 Deutsche Gesellschaft für Internationale Zusammenarbeit</a:t>
                        </a:r>
                        <a:r>
                          <a:rPr lang="en-ZA" sz="1100" b="0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 </a:t>
                        </a:r>
                        <a:endParaRPr sz="1100" dirty="0"/>
                      </a:p>
                    </p:txBody>
                  </p:sp>
                  <p:sp>
                    <p:nvSpPr>
                      <p:cNvPr id="198" name="Google Shape;198;p1"/>
                      <p:cNvSpPr txBox="1"/>
                      <p:nvPr/>
                    </p:nvSpPr>
                    <p:spPr>
                      <a:xfrm>
                        <a:off x="8306213" y="2050355"/>
                        <a:ext cx="2487300" cy="26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Century Gothic"/>
                          <a:buNone/>
                        </a:pPr>
                        <a:r>
                          <a:rPr lang="en-ZA" sz="1400" b="1" i="0" u="none" strike="noStrike" cap="none" dirty="0">
                            <a:solidFill>
                              <a:srgbClr val="000000"/>
                            </a:solidFill>
                            <a:latin typeface="Century Gothic"/>
                            <a:ea typeface="Century Gothic"/>
                            <a:cs typeface="Century Gothic"/>
                            <a:sym typeface="Century Gothic"/>
                          </a:rPr>
                          <a:t>Key partnerships and clients</a:t>
                        </a:r>
                        <a:endParaRPr dirty="0"/>
                      </a:p>
                    </p:txBody>
                  </p:sp>
                </p:grpSp>
              </p:grpSp>
              <p:cxnSp>
                <p:nvCxnSpPr>
                  <p:cNvPr id="199" name="Google Shape;199;p1"/>
                  <p:cNvCxnSpPr/>
                  <p:nvPr/>
                </p:nvCxnSpPr>
                <p:spPr>
                  <a:xfrm>
                    <a:off x="8078938" y="2031726"/>
                    <a:ext cx="2732619" cy="0"/>
                  </a:xfrm>
                  <a:prstGeom prst="straightConnector1">
                    <a:avLst/>
                  </a:prstGeom>
                  <a:noFill/>
                  <a:ln w="12700" cap="flat" cmpd="sng">
                    <a:solidFill>
                      <a:schemeClr val="accent6"/>
                    </a:solidFill>
                    <a:prstDash val="solid"/>
                    <a:miter lim="800000"/>
                    <a:headEnd type="none" w="sm" len="sm"/>
                    <a:tailEnd type="oval" w="med" len="med"/>
                  </a:ln>
                </p:spPr>
              </p:cxnSp>
            </p:grpSp>
            <p:sp>
              <p:nvSpPr>
                <p:cNvPr id="200" name="Google Shape;200;p1"/>
                <p:cNvSpPr/>
                <p:nvPr/>
              </p:nvSpPr>
              <p:spPr>
                <a:xfrm>
                  <a:off x="7315466" y="1758900"/>
                  <a:ext cx="238800" cy="283800"/>
                </a:xfrm>
                <a:prstGeom prst="chevron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01" name="Google Shape;201;p1"/>
            <p:cNvSpPr txBox="1"/>
            <p:nvPr/>
          </p:nvSpPr>
          <p:spPr>
            <a:xfrm>
              <a:off x="1027258" y="93791"/>
              <a:ext cx="4200939" cy="523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ts val="2800"/>
                <a:buFont typeface="Century Gothic"/>
                <a:buNone/>
              </a:pPr>
              <a:r>
                <a:rPr lang="en-ZA" sz="2800" b="1" i="0" u="none" strike="noStrike" cap="none">
                  <a:solidFill>
                    <a:srgbClr val="4472C4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Case Study</a:t>
              </a:r>
              <a:endParaRPr sz="2800" b="1" i="0" u="none" strike="noStrike" cap="none">
                <a:solidFill>
                  <a:srgbClr val="4472C4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02" name="Google Shape;202;p1"/>
          <p:cNvSpPr/>
          <p:nvPr/>
        </p:nvSpPr>
        <p:spPr>
          <a:xfrm>
            <a:off x="4996402" y="4010595"/>
            <a:ext cx="2181935" cy="5300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entury Gothic"/>
              <a:buNone/>
            </a:pPr>
            <a:r>
              <a:rPr lang="en-ZA" sz="16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Results</a:t>
            </a:r>
            <a:endParaRPr sz="16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3" name="Google Shape;203;p1"/>
          <p:cNvSpPr/>
          <p:nvPr/>
        </p:nvSpPr>
        <p:spPr>
          <a:xfrm>
            <a:off x="5032161" y="4540682"/>
            <a:ext cx="2158434" cy="225400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</a:pPr>
            <a:r>
              <a:rPr lang="en-ZA" sz="12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Telkom approved a R500k grant and made a pre seed investment via their VC firm in 2022 to accelerate the development and growth of the Credipple Marketplace.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</a:pPr>
            <a:r>
              <a:rPr lang="en-ZA" sz="1200" dirty="0">
                <a:latin typeface="Century Gothic"/>
                <a:ea typeface="Century Gothic"/>
                <a:cs typeface="Century Gothic"/>
                <a:sym typeface="Century Gothic"/>
              </a:rPr>
              <a:t>R3mil loan from approved Oct 2023</a:t>
            </a:r>
            <a:endParaRPr sz="12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4" name="Google Shape;2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91803" y="20420"/>
            <a:ext cx="1389461" cy="47823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"/>
          <p:cNvSpPr txBox="1"/>
          <p:nvPr/>
        </p:nvSpPr>
        <p:spPr>
          <a:xfrm>
            <a:off x="10067278" y="346841"/>
            <a:ext cx="2124722" cy="316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3350" rIns="91425" bIns="333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C2"/>
              </a:buClr>
              <a:buSzPts val="997"/>
              <a:buFont typeface="Calibri"/>
              <a:buNone/>
            </a:pPr>
            <a:r>
              <a:rPr lang="en-ZA" sz="997" b="1" i="1" u="none" strike="noStrike" cap="none">
                <a:solidFill>
                  <a:srgbClr val="0083C2"/>
                </a:solidFill>
                <a:latin typeface="Calibri"/>
                <a:ea typeface="Calibri"/>
                <a:cs typeface="Calibri"/>
                <a:sym typeface="Calibri"/>
              </a:rPr>
              <a:t>Consumer</a:t>
            </a:r>
            <a:endParaRPr/>
          </a:p>
        </p:txBody>
      </p:sp>
      <p:pic>
        <p:nvPicPr>
          <p:cNvPr id="206" name="Google Shape;206;p1" descr="A whit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675" y="168000"/>
            <a:ext cx="1823401" cy="590124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"/>
          <p:cNvSpPr txBox="1"/>
          <p:nvPr/>
        </p:nvSpPr>
        <p:spPr>
          <a:xfrm>
            <a:off x="94729" y="4750709"/>
            <a:ext cx="22155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ZA"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Credipple is a rewards-based talent marketplace connecting business clients to trusted creative and digital professionals for online and remote work.</a:t>
            </a:r>
            <a:endParaRPr/>
          </a:p>
        </p:txBody>
      </p:sp>
      <p:pic>
        <p:nvPicPr>
          <p:cNvPr id="208" name="Google Shape;20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5533" y="-177823"/>
            <a:ext cx="6842501" cy="5083878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"/>
          <p:cNvSpPr txBox="1"/>
          <p:nvPr/>
        </p:nvSpPr>
        <p:spPr>
          <a:xfrm>
            <a:off x="2552801" y="4735103"/>
            <a:ext cx="23889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Credipple had a strong community of creative and digital professionals and a strong business model however required seed investment to develop their marketplace platform so they could scale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1"/>
          <p:cNvSpPr txBox="1"/>
          <p:nvPr/>
        </p:nvSpPr>
        <p:spPr>
          <a:xfrm>
            <a:off x="8303937" y="4065997"/>
            <a:ext cx="3897300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ZA" sz="11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Credipple executed Pan African Hack Ur Culture Hackathon (2020) sponsored By Telkom Foundation with a focus on Preservation, Promotion and Education of African Cultural Heritage.</a:t>
            </a:r>
            <a:endParaRPr dirty="0"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ZA" sz="11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Marketplace Voucher Pilot in 2022 giving </a:t>
            </a:r>
            <a:r>
              <a:rPr lang="en-ZA" sz="1100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Futuremaker</a:t>
            </a:r>
            <a:r>
              <a:rPr lang="en-ZA" sz="11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businesses like Khoi Tech access to Digital Marketing services to help grow their businesses.</a:t>
            </a: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endParaRPr sz="11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212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Montserrat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Mathebe Lerato</dc:creator>
  <cp:lastModifiedBy>Thebi Mhlongo (ML)</cp:lastModifiedBy>
  <cp:revision>5</cp:revision>
  <dcterms:created xsi:type="dcterms:W3CDTF">2023-07-19T11:55:48Z</dcterms:created>
  <dcterms:modified xsi:type="dcterms:W3CDTF">2024-06-10T08:47:33Z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5303fa37-7e7c-45e6-aee7-6c806cb8f274</vt:lpwstr>
  </property>
  <property fmtid="{D5CDD505-2E9C-101B-9397-08002B2CF9AE}" pid="3" name="OriginatingUser">
    <vt:lpwstr>Mhlongml</vt:lpwstr>
  </property>
  <property fmtid="{D5CDD505-2E9C-101B-9397-08002B2CF9AE}" pid="4" name="Classification">
    <vt:lpwstr>Internal Use</vt:lpwstr>
  </property>
</Properties>
</file>